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8122-0BD8-4A27-A1DC-ABFE2A130DB1}" type="datetimeFigureOut">
              <a:rPr lang="de-DE" smtClean="0"/>
              <a:t>21.08.2020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A4418-BCA0-47DD-974C-A7DACE7AD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93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20AA-C1A7-4BA3-84FC-FD8F59B14E5A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8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38C-2679-4950-B906-11F93BD29558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5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3ECB-2E94-4371-8F90-BBBF3F79B8DB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9AA6-A882-4D4F-A16E-6FA56699F933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7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378F-8C33-4B74-81CC-1BD2A967F6C8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4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F6BB-F2D9-4E79-ADF9-AF0EBD5559A9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43B5-EE58-4498-8C2E-B481C22C98F5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C14-2F22-4C80-87AF-AE5606BD5777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7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A56-096A-4799-BD30-6208140D4338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B1E5-3CA4-4EA1-BFE3-086B23F890CB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4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E2C7-6223-448F-8DA8-61A24091CD13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4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10877A-E367-4EB4-8847-4BB6335B87CE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doktor.de/krankheiten/guertelrose/impfung/" TargetMode="External"/><Relationship Id="rId2" Type="http://schemas.openxmlformats.org/officeDocument/2006/relationships/hyperlink" Target="https://www.impfen-info.de/impfempfehlungen/fuer-erwachsene/guertelrose-herpes-zost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etdoktor.de/krankheiten/guertelro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9A551-E7B0-45B4-B479-9951F3CA10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800" dirty="0"/>
              <a:t>Gürtelrose (Herpes Zoster)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4F978F-3331-49BA-B682-6A749054D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Erstellt von </a:t>
            </a:r>
            <a:r>
              <a:rPr lang="de-DE" dirty="0" err="1"/>
              <a:t>impf.wiki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34D7CF-1209-4790-8C5C-520FE74A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5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2B6B2-345B-4781-98BA-0E0322B3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5C02BD-C4F5-4CCD-AB45-9FAAC0A5B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de-DE" dirty="0"/>
              <a:t>Definition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Verbreitung</a:t>
            </a:r>
          </a:p>
          <a:p>
            <a:pPr>
              <a:buFont typeface="+mj-lt"/>
              <a:buAutoNum type="arabicPeriod"/>
            </a:pPr>
            <a:r>
              <a:rPr lang="de-DE" dirty="0"/>
              <a:t>Symptome und Komplikationen</a:t>
            </a:r>
          </a:p>
          <a:p>
            <a:pPr>
              <a:buFont typeface="+mj-lt"/>
              <a:buAutoNum type="arabicPeriod"/>
            </a:pPr>
            <a:r>
              <a:rPr lang="de-DE" dirty="0"/>
              <a:t>Therapie</a:t>
            </a:r>
          </a:p>
          <a:p>
            <a:pPr>
              <a:buFont typeface="+mj-lt"/>
              <a:buAutoNum type="arabicPeriod"/>
            </a:pPr>
            <a:r>
              <a:rPr lang="de-DE" dirty="0"/>
              <a:t>Prävention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Quellen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EDD8EF-37E6-4C3D-B327-68D4A0C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B222E-7901-4110-B138-0F9C3BAA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C5C505-5BBB-4D4B-8AF4-AA1261E2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Gürtelrose ist eine Viruserkrankung, sie wird vom gleichen Erreger verursacht wie Windpocken. Typisch für Gürtelrose ist ein schmerzafter Hautausschlag. 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72EEA2F-4C6C-4E55-8435-BCCA5C6D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B3E9A-87D8-40B4-BF28-B7839A75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A3A7E-E05B-4C32-B86D-24F68AF5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860912"/>
          </a:xfrm>
        </p:spPr>
        <p:txBody>
          <a:bodyPr>
            <a:normAutofit/>
          </a:bodyPr>
          <a:lstStyle/>
          <a:p>
            <a:r>
              <a:rPr lang="de-DE" dirty="0"/>
              <a:t>Infektionswege: Tröpfcheninfektion oder Schmierinfektion</a:t>
            </a:r>
          </a:p>
          <a:p>
            <a:pPr lvl="1"/>
            <a:r>
              <a:rPr lang="de-DE" dirty="0"/>
              <a:t>Erreger werden durch Husten, Niesen oder Sprechen verteilt</a:t>
            </a:r>
          </a:p>
          <a:p>
            <a:pPr lvl="1"/>
            <a:r>
              <a:rPr lang="de-DE" dirty="0"/>
              <a:t>Durch Kontakt mit infektiöser Flüssigkeit</a:t>
            </a:r>
          </a:p>
          <a:p>
            <a:r>
              <a:rPr lang="de-DE" dirty="0"/>
              <a:t>Inkubationszeit: nicht bestimmbar</a:t>
            </a:r>
          </a:p>
          <a:p>
            <a:r>
              <a:rPr lang="de-DE" dirty="0"/>
              <a:t>Direkte Ansteckung mit Gürtelrose ist nicht möglich</a:t>
            </a:r>
          </a:p>
          <a:p>
            <a:r>
              <a:rPr lang="de-DE" dirty="0"/>
              <a:t>Meist ab 40 Jahren</a:t>
            </a:r>
          </a:p>
          <a:p>
            <a:pPr lvl="1"/>
            <a:r>
              <a:rPr lang="de-DE" dirty="0"/>
              <a:t>Bei Kindern und Jugendlichen eher selten</a:t>
            </a:r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D8B2CF-F8C4-4945-A659-FB2696BB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3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981A5-D3F9-4DD9-ADF2-B0065010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Symptome und Komplikationen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5D98B7-E777-462D-BFA6-6E0A5B57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Bei erst Infektion </a:t>
            </a:r>
            <a:r>
              <a:rPr lang="de-DE" dirty="0">
                <a:sym typeface="Wingdings" panose="05000000000000000000" pitchFamily="2" charset="2"/>
              </a:rPr>
              <a:t> Windpocken</a:t>
            </a:r>
          </a:p>
          <a:p>
            <a:r>
              <a:rPr lang="de-DE" dirty="0">
                <a:sym typeface="Wingdings" panose="05000000000000000000" pitchFamily="2" charset="2"/>
              </a:rPr>
              <a:t>Reaktivierte Viren  Gürtelrose</a:t>
            </a:r>
          </a:p>
          <a:p>
            <a:r>
              <a:rPr lang="de-DE" dirty="0">
                <a:sym typeface="Wingdings" panose="05000000000000000000" pitchFamily="2" charset="2"/>
              </a:rPr>
              <a:t>Frühphase: Keine spezifischen Symptome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Abgeschlagenheit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Kopf- und Gliederschmerzen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Leichtes Fieber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Missempfindungen am betroffenen Hautareal</a:t>
            </a:r>
          </a:p>
          <a:p>
            <a:r>
              <a:rPr lang="de-DE" dirty="0">
                <a:sym typeface="Wingdings" panose="05000000000000000000" pitchFamily="2" charset="2"/>
              </a:rPr>
              <a:t>Nach 2-3 Tagen: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Schmerzen  neuropathischer Schmerz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Brennen oder Stechen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Dumpf, schießen plötzlich ein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Gürtelrose-Ausschlag</a:t>
            </a:r>
          </a:p>
          <a:p>
            <a:r>
              <a:rPr lang="de-DE" dirty="0">
                <a:sym typeface="Wingdings" panose="05000000000000000000" pitchFamily="2" charset="2"/>
              </a:rPr>
              <a:t>Entzündungen des betroffenen Nervensystems</a:t>
            </a:r>
          </a:p>
          <a:p>
            <a:r>
              <a:rPr lang="de-DE" dirty="0">
                <a:sym typeface="Wingdings" panose="05000000000000000000" pitchFamily="2" charset="2"/>
              </a:rPr>
              <a:t>Hautausschlag: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Kleine Hautknötchen  Bläschen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Klare Flüssigkeit  eingetrübte Flüssigkeit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Streifenförmig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04B605-E941-462E-89C4-00083BF9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9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081DE-7616-47D4-B28C-D2C116A4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Therapie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74F043-A4BF-4180-8B18-96FFC6B0F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ym typeface="Wingdings" panose="05000000000000000000" pitchFamily="2" charset="2"/>
              </a:rPr>
              <a:t>Symptomatische Therapie</a:t>
            </a:r>
          </a:p>
          <a:p>
            <a:r>
              <a:rPr lang="de-DE" dirty="0">
                <a:sym typeface="Wingdings" panose="05000000000000000000" pitchFamily="2" charset="2"/>
              </a:rPr>
              <a:t>Behandlung des Ausschlages</a:t>
            </a:r>
          </a:p>
          <a:p>
            <a:r>
              <a:rPr lang="de-DE" dirty="0">
                <a:sym typeface="Wingdings" panose="05000000000000000000" pitchFamily="2" charset="2"/>
              </a:rPr>
              <a:t>Behandlung des Juckreizes 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Von Juckreizstillenden Medikamenten wird abgeraten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86E13A-5514-47C2-8DC6-E2E75162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8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C35E5-ECCD-4912-9272-2D9C1EE1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Prävention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B5F9FF-096E-40C4-97CA-763404468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Impfen: </a:t>
            </a:r>
          </a:p>
          <a:p>
            <a:pPr lvl="1"/>
            <a:r>
              <a:rPr lang="de-DE" dirty="0"/>
              <a:t>Kombinationsimpfstoff: Masern, Mumps, Röteln und Windpocken</a:t>
            </a:r>
          </a:p>
          <a:p>
            <a:pPr lvl="1"/>
            <a:r>
              <a:rPr lang="de-DE" dirty="0"/>
              <a:t>Zwei Impfdosen</a:t>
            </a:r>
          </a:p>
          <a:p>
            <a:pPr lvl="1"/>
            <a:r>
              <a:rPr lang="de-DE" dirty="0"/>
              <a:t>Sehr hoher Schutz</a:t>
            </a:r>
          </a:p>
          <a:p>
            <a:pPr lvl="1"/>
            <a:endParaRPr lang="de-DE" dirty="0"/>
          </a:p>
          <a:p>
            <a:pPr lvl="1"/>
            <a:r>
              <a:rPr lang="de-DE" dirty="0">
                <a:sym typeface="Wingdings" panose="05000000000000000000" pitchFamily="2" charset="2"/>
              </a:rPr>
              <a:t>Verträglichkeit: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Gut verträglich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Rötung und Schwellung der Einstichstelle</a:t>
            </a: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  <a:p>
            <a:r>
              <a:rPr lang="de-DE" dirty="0"/>
              <a:t>Es gibt auch ein Impfstoff extra gegen Gürtelrose</a:t>
            </a:r>
          </a:p>
          <a:p>
            <a:pPr lvl="1"/>
            <a:r>
              <a:rPr lang="de-DE" dirty="0"/>
              <a:t>Zwei Impfdosen, Abstand von zwei bis sechs Monaten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91C992-F359-4D52-BFBE-4A81BAB5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5B92A71-3C23-45F4-BAA5-0AD648D60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4907" y="2973705"/>
            <a:ext cx="275463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6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79630-B763-4F49-952E-EE4BE15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513A8-3EC4-4B85-987E-57883143A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400" b="1" dirty="0"/>
              <a:t>Ommen</a:t>
            </a:r>
            <a:r>
              <a:rPr lang="de-DE" sz="1400" dirty="0"/>
              <a:t>, Oliver (o.J.): Gürtelrose – Impfung bei Erwachsenen, URL: </a:t>
            </a:r>
            <a:r>
              <a:rPr lang="de-DE" sz="1400" dirty="0">
                <a:hlinkClick r:id="rId2"/>
              </a:rPr>
              <a:t>https://www.impfen-info.de/impfempfehlungen/fuer-erwachsene/guertelrose-herpes-zoster.html</a:t>
            </a:r>
            <a:r>
              <a:rPr lang="de-DE" sz="1400" dirty="0"/>
              <a:t>, Aufruf am 20.07.2020</a:t>
            </a:r>
            <a:br>
              <a:rPr lang="de-DE" sz="1400" dirty="0"/>
            </a:br>
            <a:r>
              <a:rPr lang="de-DE" sz="1400" dirty="0"/>
              <a:t>.</a:t>
            </a:r>
          </a:p>
          <a:p>
            <a:r>
              <a:rPr lang="de-DE" sz="1400" b="1" dirty="0" err="1"/>
              <a:t>Feichter</a:t>
            </a:r>
            <a:r>
              <a:rPr lang="de-DE" sz="1400" dirty="0"/>
              <a:t>, Martina (2020): Gürtelrose Impfung, URL: </a:t>
            </a:r>
            <a:r>
              <a:rPr lang="de-DE" sz="1400" dirty="0">
                <a:hlinkClick r:id="rId3"/>
              </a:rPr>
              <a:t>https://www.netdoktor.de/krankheiten/guertelrose/impfung/</a:t>
            </a:r>
            <a:r>
              <a:rPr lang="de-DE" sz="1400" dirty="0"/>
              <a:t>, Aufruf am 20.07.2020.</a:t>
            </a:r>
            <a:br>
              <a:rPr lang="de-DE" sz="1400" dirty="0"/>
            </a:br>
            <a:endParaRPr lang="de-DE" sz="1400" dirty="0"/>
          </a:p>
          <a:p>
            <a:r>
              <a:rPr lang="de-DE" sz="1400" b="1" dirty="0" err="1"/>
              <a:t>Grosser</a:t>
            </a:r>
            <a:r>
              <a:rPr lang="de-DE" sz="1400" dirty="0"/>
              <a:t>, Marian (2019): Gürtelrose, URL: </a:t>
            </a:r>
            <a:r>
              <a:rPr lang="de-DE" sz="1400" dirty="0">
                <a:hlinkClick r:id="rId4"/>
              </a:rPr>
              <a:t>https://www.netdoktor.de/krankheiten/guertelrose/</a:t>
            </a:r>
            <a:r>
              <a:rPr lang="de-DE" sz="1400" dirty="0"/>
              <a:t>, Aufruf am 20.07.2020.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72A5F8-6B58-4982-B7F5-B47F4C1B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58251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307</Words>
  <Application>Microsoft Office PowerPoint</Application>
  <PresentationFormat>Breitbild</PresentationFormat>
  <Paragraphs>65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Rahmen</vt:lpstr>
      <vt:lpstr>Gürtelrose (Herpes Zoster)</vt:lpstr>
      <vt:lpstr>Inhalt</vt:lpstr>
      <vt:lpstr>Definition</vt:lpstr>
      <vt:lpstr>Verbreitung</vt:lpstr>
      <vt:lpstr>Symptome und Komplikationen</vt:lpstr>
      <vt:lpstr>Therapie</vt:lpstr>
      <vt:lpstr>Prävention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Pertussis (Keuchhusten)</dc:title>
  <dc:creator>branscheidn</dc:creator>
  <cp:lastModifiedBy>branscheidn</cp:lastModifiedBy>
  <cp:revision>18</cp:revision>
  <dcterms:created xsi:type="dcterms:W3CDTF">2020-08-06T07:26:28Z</dcterms:created>
  <dcterms:modified xsi:type="dcterms:W3CDTF">2020-08-21T08:48:26Z</dcterms:modified>
</cp:coreProperties>
</file>