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8" r:id="rId1"/>
  </p:sldMasterIdLst>
  <p:notesMasterIdLst>
    <p:notesMasterId r:id="rId10"/>
  </p:notesMasterIdLst>
  <p:sldIdLst>
    <p:sldId id="256" r:id="rId2"/>
    <p:sldId id="257" r:id="rId3"/>
    <p:sldId id="258" r:id="rId4"/>
    <p:sldId id="259" r:id="rId5"/>
    <p:sldId id="260" r:id="rId6"/>
    <p:sldId id="261" r:id="rId7"/>
    <p:sldId id="262" r:id="rId8"/>
    <p:sldId id="264"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9" d="100"/>
          <a:sy n="69" d="100"/>
        </p:scale>
        <p:origin x="48" y="57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3D8122-0BD8-4A27-A1DC-ABFE2A130DB1}" type="datetimeFigureOut">
              <a:rPr lang="de-DE" smtClean="0"/>
              <a:t>10.08.2020</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3A4418-BCA0-47DD-974C-A7DACE7AD7F1}" type="slidenum">
              <a:rPr lang="de-DE" smtClean="0"/>
              <a:t>‹Nr.›</a:t>
            </a:fld>
            <a:endParaRPr lang="de-DE"/>
          </a:p>
        </p:txBody>
      </p:sp>
    </p:spTree>
    <p:extLst>
      <p:ext uri="{BB962C8B-B14F-4D97-AF65-F5344CB8AC3E}">
        <p14:creationId xmlns:p14="http://schemas.microsoft.com/office/powerpoint/2010/main" val="1303931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de-DE"/>
              <a:t>Mastertitelformat bearbeiten</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893820AA-C1A7-4BA3-84FC-FD8F59B14E5A}" type="datetime1">
              <a:rPr lang="en-US" smtClean="0"/>
              <a:t>8/10/2020</a:t>
            </a:fld>
            <a:endParaRPr lang="en-US" dirty="0"/>
          </a:p>
        </p:txBody>
      </p:sp>
      <p:sp>
        <p:nvSpPr>
          <p:cNvPr id="5" name="Footer Placeholder 4"/>
          <p:cNvSpPr>
            <a:spLocks noGrp="1"/>
          </p:cNvSpPr>
          <p:nvPr>
            <p:ph type="ftr" sz="quarter" idx="11"/>
          </p:nvPr>
        </p:nvSpPr>
        <p:spPr/>
        <p:txBody>
          <a:bodyPr/>
          <a:lstStyle/>
          <a:p>
            <a:r>
              <a:rPr lang="en-US"/>
              <a:t>IMPF.WIKI</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221080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410BB38C-2679-4950-B906-11F93BD29558}" type="datetime1">
              <a:rPr lang="en-US" smtClean="0"/>
              <a:t>8/10/2020</a:t>
            </a:fld>
            <a:endParaRPr lang="en-US" dirty="0"/>
          </a:p>
        </p:txBody>
      </p:sp>
      <p:sp>
        <p:nvSpPr>
          <p:cNvPr id="8" name="Footer Placeholder 7"/>
          <p:cNvSpPr>
            <a:spLocks noGrp="1"/>
          </p:cNvSpPr>
          <p:nvPr>
            <p:ph type="ftr" sz="quarter" idx="11"/>
          </p:nvPr>
        </p:nvSpPr>
        <p:spPr/>
        <p:txBody>
          <a:bodyPr/>
          <a:lstStyle/>
          <a:p>
            <a:r>
              <a:rPr lang="en-US"/>
              <a:t>IMPF.WIKI</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927851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53BF3ECB-2E94-4371-8F90-BBBF3F79B8DB}" type="datetime1">
              <a:rPr lang="en-US" smtClean="0"/>
              <a:t>8/10/2020</a:t>
            </a:fld>
            <a:endParaRPr lang="en-US" dirty="0"/>
          </a:p>
        </p:txBody>
      </p:sp>
      <p:sp>
        <p:nvSpPr>
          <p:cNvPr id="8" name="Footer Placeholder 7"/>
          <p:cNvSpPr>
            <a:spLocks noGrp="1"/>
          </p:cNvSpPr>
          <p:nvPr>
            <p:ph type="ftr" sz="quarter" idx="11"/>
          </p:nvPr>
        </p:nvSpPr>
        <p:spPr/>
        <p:txBody>
          <a:bodyPr/>
          <a:lstStyle/>
          <a:p>
            <a:r>
              <a:rPr lang="en-US"/>
              <a:t>IMPF.WIKI</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517556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5F939AA6-A882-4D4F-A16E-6FA56699F933}" type="datetime1">
              <a:rPr lang="en-US" smtClean="0"/>
              <a:t>8/10/2020</a:t>
            </a:fld>
            <a:endParaRPr lang="en-US" dirty="0"/>
          </a:p>
        </p:txBody>
      </p:sp>
      <p:sp>
        <p:nvSpPr>
          <p:cNvPr id="5" name="Footer Placeholder 4"/>
          <p:cNvSpPr>
            <a:spLocks noGrp="1"/>
          </p:cNvSpPr>
          <p:nvPr>
            <p:ph type="ftr" sz="quarter" idx="11"/>
          </p:nvPr>
        </p:nvSpPr>
        <p:spPr/>
        <p:txBody>
          <a:bodyPr/>
          <a:lstStyle/>
          <a:p>
            <a:r>
              <a:rPr lang="en-US"/>
              <a:t>IMPF.WIKI</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76017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de-DE"/>
              <a:t>Mastertitelformat bearbeiten</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7C53378F-8C33-4B74-81CC-1BD2A967F6C8}" type="datetime1">
              <a:rPr lang="en-US" smtClean="0"/>
              <a:t>8/10/2020</a:t>
            </a:fld>
            <a:endParaRPr lang="en-US" dirty="0"/>
          </a:p>
        </p:txBody>
      </p:sp>
      <p:sp>
        <p:nvSpPr>
          <p:cNvPr id="5" name="Footer Placeholder 4"/>
          <p:cNvSpPr>
            <a:spLocks noGrp="1"/>
          </p:cNvSpPr>
          <p:nvPr>
            <p:ph type="ftr" sz="quarter" idx="11"/>
          </p:nvPr>
        </p:nvSpPr>
        <p:spPr/>
        <p:txBody>
          <a:bodyPr/>
          <a:lstStyle/>
          <a:p>
            <a:r>
              <a:rPr lang="en-US"/>
              <a:t>IMPF.WIKI</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216343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Date Placeholder 7"/>
          <p:cNvSpPr>
            <a:spLocks noGrp="1"/>
          </p:cNvSpPr>
          <p:nvPr>
            <p:ph type="dt" sz="half" idx="10"/>
          </p:nvPr>
        </p:nvSpPr>
        <p:spPr/>
        <p:txBody>
          <a:bodyPr/>
          <a:lstStyle/>
          <a:p>
            <a:fld id="{3EB6F6BB-F2D9-4E79-ADF9-AF0EBD5559A9}" type="datetime1">
              <a:rPr lang="en-US" smtClean="0"/>
              <a:t>8/10/2020</a:t>
            </a:fld>
            <a:endParaRPr lang="en-US" dirty="0"/>
          </a:p>
        </p:txBody>
      </p:sp>
      <p:sp>
        <p:nvSpPr>
          <p:cNvPr id="9" name="Footer Placeholder 8"/>
          <p:cNvSpPr>
            <a:spLocks noGrp="1"/>
          </p:cNvSpPr>
          <p:nvPr>
            <p:ph type="ftr" sz="quarter" idx="11"/>
          </p:nvPr>
        </p:nvSpPr>
        <p:spPr/>
        <p:txBody>
          <a:bodyPr/>
          <a:lstStyle/>
          <a:p>
            <a:r>
              <a:rPr lang="en-US"/>
              <a:t>IMPF.WIKI</a:t>
            </a:r>
            <a:endParaRPr lang="en-US" dirty="0"/>
          </a:p>
        </p:txBody>
      </p:sp>
      <p:sp>
        <p:nvSpPr>
          <p:cNvPr id="10" name="Slide Number Placeholder 9"/>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31303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de-DE"/>
              <a:t>Mastertitelformat bearbeiten</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2" name="Date Placeholder 1"/>
          <p:cNvSpPr>
            <a:spLocks noGrp="1"/>
          </p:cNvSpPr>
          <p:nvPr>
            <p:ph type="dt" sz="half" idx="10"/>
          </p:nvPr>
        </p:nvSpPr>
        <p:spPr/>
        <p:txBody>
          <a:bodyPr/>
          <a:lstStyle/>
          <a:p>
            <a:fld id="{53AA43B5-EE58-4498-8C2E-B481C22C98F5}" type="datetime1">
              <a:rPr lang="en-US" smtClean="0"/>
              <a:t>8/10/2020</a:t>
            </a:fld>
            <a:endParaRPr lang="en-US" dirty="0"/>
          </a:p>
        </p:txBody>
      </p:sp>
      <p:sp>
        <p:nvSpPr>
          <p:cNvPr id="11" name="Footer Placeholder 10"/>
          <p:cNvSpPr>
            <a:spLocks noGrp="1"/>
          </p:cNvSpPr>
          <p:nvPr>
            <p:ph type="ftr" sz="quarter" idx="11"/>
          </p:nvPr>
        </p:nvSpPr>
        <p:spPr/>
        <p:txBody>
          <a:bodyPr/>
          <a:lstStyle/>
          <a:p>
            <a:r>
              <a:rPr lang="en-US"/>
              <a:t>IMPF.WIKI</a:t>
            </a:r>
            <a:endParaRPr lang="en-US" dirty="0"/>
          </a:p>
        </p:txBody>
      </p:sp>
      <p:sp>
        <p:nvSpPr>
          <p:cNvPr id="12" name="Slide Number Placeholder 11"/>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199830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de-DE"/>
              <a:t>Mastertitelformat bearbeiten</a:t>
            </a:r>
            <a:endParaRPr lang="en-US" dirty="0"/>
          </a:p>
        </p:txBody>
      </p:sp>
      <p:sp>
        <p:nvSpPr>
          <p:cNvPr id="2" name="Date Placeholder 1"/>
          <p:cNvSpPr>
            <a:spLocks noGrp="1"/>
          </p:cNvSpPr>
          <p:nvPr>
            <p:ph type="dt" sz="half" idx="10"/>
          </p:nvPr>
        </p:nvSpPr>
        <p:spPr/>
        <p:txBody>
          <a:bodyPr/>
          <a:lstStyle/>
          <a:p>
            <a:fld id="{5432DC14-2F22-4C80-87AF-AE5606BD5777}" type="datetime1">
              <a:rPr lang="en-US" smtClean="0"/>
              <a:t>8/10/2020</a:t>
            </a:fld>
            <a:endParaRPr lang="en-US" dirty="0"/>
          </a:p>
        </p:txBody>
      </p:sp>
      <p:sp>
        <p:nvSpPr>
          <p:cNvPr id="7" name="Footer Placeholder 6"/>
          <p:cNvSpPr>
            <a:spLocks noGrp="1"/>
          </p:cNvSpPr>
          <p:nvPr>
            <p:ph type="ftr" sz="quarter" idx="11"/>
          </p:nvPr>
        </p:nvSpPr>
        <p:spPr/>
        <p:txBody>
          <a:bodyPr/>
          <a:lstStyle/>
          <a:p>
            <a:r>
              <a:rPr lang="en-US"/>
              <a:t>IMPF.WIKI</a:t>
            </a:r>
            <a:endParaRPr lang="en-US" dirty="0"/>
          </a:p>
        </p:txBody>
      </p:sp>
      <p:sp>
        <p:nvSpPr>
          <p:cNvPr id="8" name="Slide Number Placeholder 7"/>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4009179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6751A56-096A-4799-BD30-6208140D4338}" type="datetime1">
              <a:rPr lang="en-US" smtClean="0"/>
              <a:t>8/10/2020</a:t>
            </a:fld>
            <a:endParaRPr lang="en-US" dirty="0"/>
          </a:p>
        </p:txBody>
      </p:sp>
      <p:sp>
        <p:nvSpPr>
          <p:cNvPr id="6" name="Footer Placeholder 5"/>
          <p:cNvSpPr>
            <a:spLocks noGrp="1"/>
          </p:cNvSpPr>
          <p:nvPr>
            <p:ph type="ftr" sz="quarter" idx="11"/>
          </p:nvPr>
        </p:nvSpPr>
        <p:spPr/>
        <p:txBody>
          <a:bodyPr/>
          <a:lstStyle/>
          <a:p>
            <a:r>
              <a:rPr lang="en-US"/>
              <a:t>IMPF.WIKI</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793476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de-DE"/>
              <a:t>Mastertitelformat bearbeiten</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8" name="Date Placeholder 7"/>
          <p:cNvSpPr>
            <a:spLocks noGrp="1"/>
          </p:cNvSpPr>
          <p:nvPr>
            <p:ph type="dt" sz="half" idx="10"/>
          </p:nvPr>
        </p:nvSpPr>
        <p:spPr/>
        <p:txBody>
          <a:bodyPr/>
          <a:lstStyle/>
          <a:p>
            <a:fld id="{4C7AB1E5-3CA4-4EA1-BFE3-086B23F890CB}" type="datetime1">
              <a:rPr lang="en-US" smtClean="0"/>
              <a:t>8/10/2020</a:t>
            </a:fld>
            <a:endParaRPr lang="en-US" dirty="0"/>
          </a:p>
        </p:txBody>
      </p:sp>
      <p:sp>
        <p:nvSpPr>
          <p:cNvPr id="9" name="Footer Placeholder 8"/>
          <p:cNvSpPr>
            <a:spLocks noGrp="1"/>
          </p:cNvSpPr>
          <p:nvPr>
            <p:ph type="ftr" sz="quarter" idx="11"/>
          </p:nvPr>
        </p:nvSpPr>
        <p:spPr/>
        <p:txBody>
          <a:bodyPr/>
          <a:lstStyle/>
          <a:p>
            <a:r>
              <a:rPr lang="en-US"/>
              <a:t>IMPF.WIKI</a:t>
            </a:r>
            <a:endParaRPr lang="en-US" dirty="0"/>
          </a:p>
        </p:txBody>
      </p:sp>
      <p:sp>
        <p:nvSpPr>
          <p:cNvPr id="10" name="Slide Number Placeholder 9"/>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695744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de-DE"/>
              <a:t>Mastertitelformat bearbeiten</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8" name="Date Placeholder 7"/>
          <p:cNvSpPr>
            <a:spLocks noGrp="1"/>
          </p:cNvSpPr>
          <p:nvPr>
            <p:ph type="dt" sz="half" idx="10"/>
          </p:nvPr>
        </p:nvSpPr>
        <p:spPr/>
        <p:txBody>
          <a:bodyPr/>
          <a:lstStyle/>
          <a:p>
            <a:fld id="{50AAE2C7-6223-448F-8DA8-61A24091CD13}" type="datetime1">
              <a:rPr lang="en-US" smtClean="0"/>
              <a:t>8/10/2020</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r>
              <a:rPr lang="en-US"/>
              <a:t>IMPF.WIKI</a:t>
            </a:r>
            <a:endParaRPr lang="en-US" dirty="0"/>
          </a:p>
        </p:txBody>
      </p:sp>
      <p:sp>
        <p:nvSpPr>
          <p:cNvPr id="10" name="Slide Number Placeholder 9"/>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939442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C10877A-E367-4EB4-8847-4BB6335B87CE}" type="datetime1">
              <a:rPr lang="en-US" smtClean="0"/>
              <a:t>8/10/2020</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r>
              <a:rPr lang="en-US"/>
              <a:t>IMPF.WIKI</a:t>
            </a:r>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61917154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netdoktor.de/krankheiten/polio/" TargetMode="External"/><Relationship Id="rId2" Type="http://schemas.openxmlformats.org/officeDocument/2006/relationships/hyperlink" Target="https://www.impfen-info.de/impfempfehlungen/fuer-kinder-0-12-jahre/polio-kinderlaehmung.html" TargetMode="External"/><Relationship Id="rId1" Type="http://schemas.openxmlformats.org/officeDocument/2006/relationships/slideLayout" Target="../slideLayouts/slideLayout2.xml"/><Relationship Id="rId4" Type="http://schemas.openxmlformats.org/officeDocument/2006/relationships/hyperlink" Target="https://www.netdoktor.de/krankheiten/polio/impfu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B9A551-E7B0-45B4-B479-9951F3CA1013}"/>
              </a:ext>
            </a:extLst>
          </p:cNvPr>
          <p:cNvSpPr>
            <a:spLocks noGrp="1"/>
          </p:cNvSpPr>
          <p:nvPr>
            <p:ph type="ctrTitle"/>
          </p:nvPr>
        </p:nvSpPr>
        <p:spPr/>
        <p:txBody>
          <a:bodyPr/>
          <a:lstStyle/>
          <a:p>
            <a:r>
              <a:rPr lang="de-DE" dirty="0"/>
              <a:t>Rotaviren</a:t>
            </a:r>
          </a:p>
        </p:txBody>
      </p:sp>
      <p:sp>
        <p:nvSpPr>
          <p:cNvPr id="3" name="Untertitel 2">
            <a:extLst>
              <a:ext uri="{FF2B5EF4-FFF2-40B4-BE49-F238E27FC236}">
                <a16:creationId xmlns:a16="http://schemas.microsoft.com/office/drawing/2014/main" id="{794F978F-3331-49BA-B682-6A749054D7E0}"/>
              </a:ext>
            </a:extLst>
          </p:cNvPr>
          <p:cNvSpPr>
            <a:spLocks noGrp="1"/>
          </p:cNvSpPr>
          <p:nvPr>
            <p:ph type="subTitle" idx="1"/>
          </p:nvPr>
        </p:nvSpPr>
        <p:spPr/>
        <p:txBody>
          <a:bodyPr/>
          <a:lstStyle/>
          <a:p>
            <a:r>
              <a:rPr lang="de-DE" dirty="0"/>
              <a:t>Erstellt von </a:t>
            </a:r>
            <a:r>
              <a:rPr lang="de-DE" dirty="0" err="1"/>
              <a:t>impf.wiki</a:t>
            </a:r>
            <a:endParaRPr lang="de-DE" dirty="0"/>
          </a:p>
        </p:txBody>
      </p:sp>
      <p:sp>
        <p:nvSpPr>
          <p:cNvPr id="7" name="Foliennummernplatzhalter 6">
            <a:extLst>
              <a:ext uri="{FF2B5EF4-FFF2-40B4-BE49-F238E27FC236}">
                <a16:creationId xmlns:a16="http://schemas.microsoft.com/office/drawing/2014/main" id="{1B34D7CF-1209-4790-8C5C-520FE74A2F06}"/>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2376455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F2B6B2-345B-4781-98BA-0E0322B304BD}"/>
              </a:ext>
            </a:extLst>
          </p:cNvPr>
          <p:cNvSpPr>
            <a:spLocks noGrp="1"/>
          </p:cNvSpPr>
          <p:nvPr>
            <p:ph type="title"/>
          </p:nvPr>
        </p:nvSpPr>
        <p:spPr/>
        <p:txBody>
          <a:bodyPr/>
          <a:lstStyle/>
          <a:p>
            <a:r>
              <a:rPr lang="de-DE" dirty="0"/>
              <a:t>Inhalt</a:t>
            </a:r>
          </a:p>
        </p:txBody>
      </p:sp>
      <p:sp>
        <p:nvSpPr>
          <p:cNvPr id="3" name="Inhaltsplatzhalter 2">
            <a:extLst>
              <a:ext uri="{FF2B5EF4-FFF2-40B4-BE49-F238E27FC236}">
                <a16:creationId xmlns:a16="http://schemas.microsoft.com/office/drawing/2014/main" id="{785C02BD-C4F5-4CCD-AB45-9FAAC0A5BF3A}"/>
              </a:ext>
            </a:extLst>
          </p:cNvPr>
          <p:cNvSpPr>
            <a:spLocks noGrp="1"/>
          </p:cNvSpPr>
          <p:nvPr>
            <p:ph idx="1"/>
          </p:nvPr>
        </p:nvSpPr>
        <p:spPr/>
        <p:txBody>
          <a:bodyPr/>
          <a:lstStyle/>
          <a:p>
            <a:pPr>
              <a:buFont typeface="+mj-lt"/>
              <a:buAutoNum type="arabicPeriod"/>
            </a:pPr>
            <a:r>
              <a:rPr lang="de-DE" dirty="0"/>
              <a:t>Definition</a:t>
            </a:r>
          </a:p>
          <a:p>
            <a:pPr>
              <a:buFont typeface="+mj-lt"/>
              <a:buAutoNum type="arabicPeriod"/>
            </a:pPr>
            <a:r>
              <a:rPr lang="de-DE" dirty="0"/>
              <a:t>Verbreitung</a:t>
            </a:r>
          </a:p>
          <a:p>
            <a:pPr>
              <a:buFont typeface="+mj-lt"/>
              <a:buAutoNum type="arabicPeriod"/>
            </a:pPr>
            <a:r>
              <a:rPr lang="de-DE" dirty="0"/>
              <a:t>Symptome und Komplikationen</a:t>
            </a:r>
          </a:p>
          <a:p>
            <a:pPr>
              <a:buFont typeface="+mj-lt"/>
              <a:buAutoNum type="arabicPeriod"/>
            </a:pPr>
            <a:r>
              <a:rPr lang="de-DE" dirty="0"/>
              <a:t>Therapie</a:t>
            </a:r>
          </a:p>
          <a:p>
            <a:pPr>
              <a:buFont typeface="+mj-lt"/>
              <a:buAutoNum type="arabicPeriod"/>
            </a:pPr>
            <a:r>
              <a:rPr lang="de-DE" dirty="0"/>
              <a:t>Prävention</a:t>
            </a:r>
          </a:p>
          <a:p>
            <a:pPr>
              <a:buFont typeface="+mj-lt"/>
              <a:buAutoNum type="arabicPeriod"/>
            </a:pPr>
            <a:r>
              <a:rPr lang="de-DE" dirty="0"/>
              <a:t>Quellen</a:t>
            </a:r>
          </a:p>
          <a:p>
            <a:endParaRPr lang="de-DE" dirty="0"/>
          </a:p>
        </p:txBody>
      </p:sp>
      <p:sp>
        <p:nvSpPr>
          <p:cNvPr id="5" name="Foliennummernplatzhalter 4">
            <a:extLst>
              <a:ext uri="{FF2B5EF4-FFF2-40B4-BE49-F238E27FC236}">
                <a16:creationId xmlns:a16="http://schemas.microsoft.com/office/drawing/2014/main" id="{EAEDD8EF-37E6-4C3D-B327-68D4A0CFE739}"/>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3567653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3B222E-7901-4110-B138-0F9C3BAACF48}"/>
              </a:ext>
            </a:extLst>
          </p:cNvPr>
          <p:cNvSpPr>
            <a:spLocks noGrp="1"/>
          </p:cNvSpPr>
          <p:nvPr>
            <p:ph type="title"/>
          </p:nvPr>
        </p:nvSpPr>
        <p:spPr/>
        <p:txBody>
          <a:bodyPr/>
          <a:lstStyle/>
          <a:p>
            <a:r>
              <a:rPr lang="de-DE" dirty="0"/>
              <a:t>Definition</a:t>
            </a:r>
          </a:p>
        </p:txBody>
      </p:sp>
      <p:sp>
        <p:nvSpPr>
          <p:cNvPr id="3" name="Inhaltsplatzhalter 2">
            <a:extLst>
              <a:ext uri="{FF2B5EF4-FFF2-40B4-BE49-F238E27FC236}">
                <a16:creationId xmlns:a16="http://schemas.microsoft.com/office/drawing/2014/main" id="{E4C5C505-5BBB-4D4B-8AF4-AA1261E23B62}"/>
              </a:ext>
            </a:extLst>
          </p:cNvPr>
          <p:cNvSpPr>
            <a:spLocks noGrp="1"/>
          </p:cNvSpPr>
          <p:nvPr>
            <p:ph idx="1"/>
          </p:nvPr>
        </p:nvSpPr>
        <p:spPr/>
        <p:txBody>
          <a:bodyPr/>
          <a:lstStyle/>
          <a:p>
            <a:r>
              <a:rPr lang="de-DE" b="1" i="0" dirty="0">
                <a:solidFill>
                  <a:srgbClr val="191E23"/>
                </a:solidFill>
                <a:effectLst/>
                <a:latin typeface="Noto Serif"/>
              </a:rPr>
              <a:t>Rotaviren</a:t>
            </a:r>
            <a:r>
              <a:rPr lang="de-DE" b="0" i="0" dirty="0">
                <a:solidFill>
                  <a:srgbClr val="191E23"/>
                </a:solidFill>
                <a:effectLst/>
                <a:latin typeface="Noto Serif"/>
              </a:rPr>
              <a:t> sine eine der häufigsten Ursachen für Durchfall und Erbrechen bei Kindern. Aufgrund der hohen Ansteckungsgefahr, haben sich statistisch gesehen fast alle Kinder in den ersten fünf Lebensjahren mit den Rotaviren infiziert. Besonders Säuglinge sind durch den großen Flüssigkeits- und Salzverlust gefährdet, da es schnell zu gefährlichen Austrocknungen kommen kann.</a:t>
            </a:r>
            <a:endParaRPr lang="de-DE" dirty="0"/>
          </a:p>
        </p:txBody>
      </p:sp>
      <p:sp>
        <p:nvSpPr>
          <p:cNvPr id="8" name="Foliennummernplatzhalter 7">
            <a:extLst>
              <a:ext uri="{FF2B5EF4-FFF2-40B4-BE49-F238E27FC236}">
                <a16:creationId xmlns:a16="http://schemas.microsoft.com/office/drawing/2014/main" id="{572EEA2F-4C6C-4E55-8435-BCCA5C6DBC70}"/>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1636136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FB3E9A-87D8-40B4-BF28-B7839A758400}"/>
              </a:ext>
            </a:extLst>
          </p:cNvPr>
          <p:cNvSpPr>
            <a:spLocks noGrp="1"/>
          </p:cNvSpPr>
          <p:nvPr>
            <p:ph type="title"/>
          </p:nvPr>
        </p:nvSpPr>
        <p:spPr/>
        <p:txBody>
          <a:bodyPr/>
          <a:lstStyle/>
          <a:p>
            <a:r>
              <a:rPr lang="de-DE" dirty="0"/>
              <a:t>Verbreitung</a:t>
            </a:r>
          </a:p>
        </p:txBody>
      </p:sp>
      <p:sp>
        <p:nvSpPr>
          <p:cNvPr id="3" name="Inhaltsplatzhalter 2">
            <a:extLst>
              <a:ext uri="{FF2B5EF4-FFF2-40B4-BE49-F238E27FC236}">
                <a16:creationId xmlns:a16="http://schemas.microsoft.com/office/drawing/2014/main" id="{2FAA3A7E-E05B-4C32-B86D-24F68AF541C0}"/>
              </a:ext>
            </a:extLst>
          </p:cNvPr>
          <p:cNvSpPr>
            <a:spLocks noGrp="1"/>
          </p:cNvSpPr>
          <p:nvPr>
            <p:ph idx="1"/>
          </p:nvPr>
        </p:nvSpPr>
        <p:spPr/>
        <p:txBody>
          <a:bodyPr>
            <a:normAutofit/>
          </a:bodyPr>
          <a:lstStyle/>
          <a:p>
            <a:r>
              <a:rPr lang="de-DE" dirty="0"/>
              <a:t>Infektionswege: Hauptsächlich durch Schmierinfektionen sowie Tröpfcheninfektion</a:t>
            </a:r>
          </a:p>
          <a:p>
            <a:pPr lvl="1"/>
            <a:r>
              <a:rPr lang="de-DE" dirty="0"/>
              <a:t>Durch Husten, Niesen und Sprechen von Mensch zu Mensch übertragen</a:t>
            </a:r>
          </a:p>
          <a:p>
            <a:pPr lvl="1"/>
            <a:r>
              <a:rPr lang="de-DE" dirty="0"/>
              <a:t>Über Fäkalien und verunreinigte Gegenstände sowie Lebensmittel und Trinkwasser</a:t>
            </a:r>
          </a:p>
          <a:p>
            <a:pPr lvl="1"/>
            <a:endParaRPr lang="de-DE" dirty="0"/>
          </a:p>
          <a:p>
            <a:r>
              <a:rPr lang="de-DE" dirty="0"/>
              <a:t>Inkubationszeit: 1-3 Tage</a:t>
            </a:r>
          </a:p>
          <a:p>
            <a:r>
              <a:rPr lang="de-DE" dirty="0"/>
              <a:t>Weltweit: </a:t>
            </a:r>
          </a:p>
          <a:p>
            <a:pPr lvl="1"/>
            <a:r>
              <a:rPr lang="de-DE" dirty="0"/>
              <a:t>Sterben 453.000 Kinder &lt;5 Jahren</a:t>
            </a:r>
          </a:p>
          <a:p>
            <a:pPr lvl="1"/>
            <a:r>
              <a:rPr lang="de-DE" dirty="0"/>
              <a:t> stationäre Behandlung von Kinder ca. 2,4 Millionen</a:t>
            </a:r>
            <a:br>
              <a:rPr lang="de-DE" dirty="0"/>
            </a:br>
            <a:endParaRPr lang="de-DE" dirty="0"/>
          </a:p>
          <a:p>
            <a:endParaRPr lang="de-DE" dirty="0"/>
          </a:p>
        </p:txBody>
      </p:sp>
      <p:sp>
        <p:nvSpPr>
          <p:cNvPr id="7" name="Foliennummernplatzhalter 6">
            <a:extLst>
              <a:ext uri="{FF2B5EF4-FFF2-40B4-BE49-F238E27FC236}">
                <a16:creationId xmlns:a16="http://schemas.microsoft.com/office/drawing/2014/main" id="{6ED8B2CF-F8C4-4945-A659-FB2696BBC065}"/>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2002638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C981A5-D3F9-4DD9-ADF2-B00650105716}"/>
              </a:ext>
            </a:extLst>
          </p:cNvPr>
          <p:cNvSpPr>
            <a:spLocks noGrp="1"/>
          </p:cNvSpPr>
          <p:nvPr>
            <p:ph type="title"/>
          </p:nvPr>
        </p:nvSpPr>
        <p:spPr>
          <a:xfrm>
            <a:off x="252919" y="1123837"/>
            <a:ext cx="2947482" cy="4601183"/>
          </a:xfrm>
        </p:spPr>
        <p:txBody>
          <a:bodyPr>
            <a:normAutofit/>
          </a:bodyPr>
          <a:lstStyle/>
          <a:p>
            <a:r>
              <a:rPr lang="de-DE" sz="3300"/>
              <a:t>Symptome und Komplikationen</a:t>
            </a:r>
          </a:p>
        </p:txBody>
      </p:sp>
      <p:sp>
        <p:nvSpPr>
          <p:cNvPr id="3" name="Inhaltsplatzhalter 2">
            <a:extLst>
              <a:ext uri="{FF2B5EF4-FFF2-40B4-BE49-F238E27FC236}">
                <a16:creationId xmlns:a16="http://schemas.microsoft.com/office/drawing/2014/main" id="{A05D98B7-E777-462D-BFA6-6E0A5B5724EF}"/>
              </a:ext>
            </a:extLst>
          </p:cNvPr>
          <p:cNvSpPr>
            <a:spLocks noGrp="1"/>
          </p:cNvSpPr>
          <p:nvPr>
            <p:ph idx="1"/>
          </p:nvPr>
        </p:nvSpPr>
        <p:spPr>
          <a:xfrm>
            <a:off x="3869267" y="864108"/>
            <a:ext cx="3585891" cy="5120640"/>
          </a:xfrm>
        </p:spPr>
        <p:txBody>
          <a:bodyPr>
            <a:normAutofit/>
          </a:bodyPr>
          <a:lstStyle/>
          <a:p>
            <a:pPr lvl="1"/>
            <a:r>
              <a:rPr lang="de-DE" dirty="0"/>
              <a:t>Durchfall </a:t>
            </a:r>
            <a:r>
              <a:rPr lang="de-DE" dirty="0">
                <a:sym typeface="Wingdings" panose="05000000000000000000" pitchFamily="2" charset="2"/>
              </a:rPr>
              <a:t> Verschlimmerung in wenigen Stunden</a:t>
            </a:r>
          </a:p>
          <a:p>
            <a:pPr lvl="1"/>
            <a:r>
              <a:rPr lang="de-DE" dirty="0">
                <a:sym typeface="Wingdings" panose="05000000000000000000" pitchFamily="2" charset="2"/>
              </a:rPr>
              <a:t>Übelkeit</a:t>
            </a:r>
          </a:p>
          <a:p>
            <a:pPr lvl="1"/>
            <a:r>
              <a:rPr lang="de-DE" dirty="0">
                <a:sym typeface="Wingdings" panose="05000000000000000000" pitchFamily="2" charset="2"/>
              </a:rPr>
              <a:t>Erbrechen</a:t>
            </a:r>
          </a:p>
          <a:p>
            <a:pPr lvl="1"/>
            <a:r>
              <a:rPr lang="de-DE" dirty="0">
                <a:sym typeface="Wingdings" panose="05000000000000000000" pitchFamily="2" charset="2"/>
              </a:rPr>
              <a:t>Starke Magenschmerzen</a:t>
            </a:r>
          </a:p>
          <a:p>
            <a:pPr lvl="1"/>
            <a:r>
              <a:rPr lang="de-DE" dirty="0">
                <a:sym typeface="Wingdings" panose="05000000000000000000" pitchFamily="2" charset="2"/>
              </a:rPr>
              <a:t>Kinder: hohes Fieber</a:t>
            </a:r>
          </a:p>
          <a:p>
            <a:pPr lvl="1"/>
            <a:endParaRPr lang="de-DE" dirty="0">
              <a:sym typeface="Wingdings" panose="05000000000000000000" pitchFamily="2" charset="2"/>
            </a:endParaRPr>
          </a:p>
          <a:p>
            <a:pPr lvl="1"/>
            <a:r>
              <a:rPr lang="de-DE" dirty="0">
                <a:sym typeface="Wingdings" panose="05000000000000000000" pitchFamily="2" charset="2"/>
              </a:rPr>
              <a:t>Hoher Flüssigkeitsverlust  lebensbedrohlich</a:t>
            </a:r>
          </a:p>
          <a:p>
            <a:pPr marL="502920" lvl="1" indent="0">
              <a:buNone/>
            </a:pPr>
            <a:endParaRPr lang="de-DE" dirty="0"/>
          </a:p>
        </p:txBody>
      </p:sp>
      <p:pic>
        <p:nvPicPr>
          <p:cNvPr id="6" name="Grafik 5" descr="Ein Bild, das sitzend, computer enthält.&#10;&#10;Automatisch generierte Beschreibung">
            <a:extLst>
              <a:ext uri="{FF2B5EF4-FFF2-40B4-BE49-F238E27FC236}">
                <a16:creationId xmlns:a16="http://schemas.microsoft.com/office/drawing/2014/main" id="{AEED2A4D-B8E3-4979-BB5A-29AC6A42787E}"/>
              </a:ext>
            </a:extLst>
          </p:cNvPr>
          <p:cNvPicPr>
            <a:picLocks noChangeAspect="1"/>
          </p:cNvPicPr>
          <p:nvPr/>
        </p:nvPicPr>
        <p:blipFill>
          <a:blip r:embed="rId2"/>
          <a:stretch>
            <a:fillRect/>
          </a:stretch>
        </p:blipFill>
        <p:spPr>
          <a:xfrm>
            <a:off x="7818120" y="1642511"/>
            <a:ext cx="3474720" cy="3572977"/>
          </a:xfrm>
          <a:prstGeom prst="rect">
            <a:avLst/>
          </a:prstGeom>
        </p:spPr>
      </p:pic>
      <p:sp>
        <p:nvSpPr>
          <p:cNvPr id="5" name="Foliennummernplatzhalter 4">
            <a:extLst>
              <a:ext uri="{FF2B5EF4-FFF2-40B4-BE49-F238E27FC236}">
                <a16:creationId xmlns:a16="http://schemas.microsoft.com/office/drawing/2014/main" id="{E904B605-E941-462E-89C4-00083BF9A8A6}"/>
              </a:ext>
            </a:extLst>
          </p:cNvPr>
          <p:cNvSpPr>
            <a:spLocks noGrp="1"/>
          </p:cNvSpPr>
          <p:nvPr>
            <p:ph type="sldNum" sz="quarter" idx="12"/>
          </p:nvPr>
        </p:nvSpPr>
        <p:spPr>
          <a:xfrm>
            <a:off x="10634135" y="6356350"/>
            <a:ext cx="1530927" cy="365125"/>
          </a:xfrm>
        </p:spPr>
        <p:txBody>
          <a:bodyPr>
            <a:normAutofit/>
          </a:bodyPr>
          <a:lstStyle/>
          <a:p>
            <a:pPr>
              <a:spcAft>
                <a:spcPts val="600"/>
              </a:spcAft>
            </a:pPr>
            <a:fld id="{D57F1E4F-1CFF-5643-939E-217C01CDF565}" type="slidenum">
              <a:rPr lang="en-US" smtClean="0"/>
              <a:pPr>
                <a:spcAft>
                  <a:spcPts val="600"/>
                </a:spcAft>
              </a:pPr>
              <a:t>5</a:t>
            </a:fld>
            <a:endParaRPr lang="en-US"/>
          </a:p>
        </p:txBody>
      </p:sp>
      <p:pic>
        <p:nvPicPr>
          <p:cNvPr id="7" name="Grafik 6">
            <a:extLst>
              <a:ext uri="{FF2B5EF4-FFF2-40B4-BE49-F238E27FC236}">
                <a16:creationId xmlns:a16="http://schemas.microsoft.com/office/drawing/2014/main" id="{DB7DD84C-35DC-4ABA-AC8A-9A2C95DD20F0}"/>
              </a:ext>
            </a:extLst>
          </p:cNvPr>
          <p:cNvPicPr>
            <a:picLocks noChangeAspect="1"/>
          </p:cNvPicPr>
          <p:nvPr/>
        </p:nvPicPr>
        <p:blipFill>
          <a:blip r:embed="rId3"/>
          <a:stretch>
            <a:fillRect/>
          </a:stretch>
        </p:blipFill>
        <p:spPr>
          <a:xfrm>
            <a:off x="8554750" y="2057400"/>
            <a:ext cx="393094" cy="369310"/>
          </a:xfrm>
          <a:prstGeom prst="rect">
            <a:avLst/>
          </a:prstGeom>
        </p:spPr>
      </p:pic>
      <p:pic>
        <p:nvPicPr>
          <p:cNvPr id="10" name="Grafik 9">
            <a:extLst>
              <a:ext uri="{FF2B5EF4-FFF2-40B4-BE49-F238E27FC236}">
                <a16:creationId xmlns:a16="http://schemas.microsoft.com/office/drawing/2014/main" id="{44F7A219-12D5-450E-9135-49A097A71DED}"/>
              </a:ext>
            </a:extLst>
          </p:cNvPr>
          <p:cNvPicPr>
            <a:picLocks noChangeAspect="1"/>
          </p:cNvPicPr>
          <p:nvPr/>
        </p:nvPicPr>
        <p:blipFill>
          <a:blip r:embed="rId3"/>
          <a:stretch>
            <a:fillRect/>
          </a:stretch>
        </p:blipFill>
        <p:spPr>
          <a:xfrm>
            <a:off x="9305626" y="2242055"/>
            <a:ext cx="393094" cy="369310"/>
          </a:xfrm>
          <a:prstGeom prst="rect">
            <a:avLst/>
          </a:prstGeom>
        </p:spPr>
      </p:pic>
      <p:pic>
        <p:nvPicPr>
          <p:cNvPr id="12" name="Grafik 11">
            <a:extLst>
              <a:ext uri="{FF2B5EF4-FFF2-40B4-BE49-F238E27FC236}">
                <a16:creationId xmlns:a16="http://schemas.microsoft.com/office/drawing/2014/main" id="{9CC2735A-2EF9-4AB3-B558-2BA498DA3C28}"/>
              </a:ext>
            </a:extLst>
          </p:cNvPr>
          <p:cNvPicPr>
            <a:picLocks noChangeAspect="1"/>
          </p:cNvPicPr>
          <p:nvPr/>
        </p:nvPicPr>
        <p:blipFill>
          <a:blip r:embed="rId3"/>
          <a:stretch>
            <a:fillRect/>
          </a:stretch>
        </p:blipFill>
        <p:spPr>
          <a:xfrm>
            <a:off x="10120342" y="2004363"/>
            <a:ext cx="393094" cy="369310"/>
          </a:xfrm>
          <a:prstGeom prst="rect">
            <a:avLst/>
          </a:prstGeom>
        </p:spPr>
      </p:pic>
      <p:pic>
        <p:nvPicPr>
          <p:cNvPr id="14" name="Grafik 13">
            <a:extLst>
              <a:ext uri="{FF2B5EF4-FFF2-40B4-BE49-F238E27FC236}">
                <a16:creationId xmlns:a16="http://schemas.microsoft.com/office/drawing/2014/main" id="{E34009CC-A4E7-4B61-B033-EFE01A4BF470}"/>
              </a:ext>
            </a:extLst>
          </p:cNvPr>
          <p:cNvPicPr>
            <a:picLocks noChangeAspect="1"/>
          </p:cNvPicPr>
          <p:nvPr/>
        </p:nvPicPr>
        <p:blipFill>
          <a:blip r:embed="rId3"/>
          <a:stretch>
            <a:fillRect/>
          </a:stretch>
        </p:blipFill>
        <p:spPr>
          <a:xfrm>
            <a:off x="10732108" y="2373673"/>
            <a:ext cx="393094" cy="369310"/>
          </a:xfrm>
          <a:prstGeom prst="rect">
            <a:avLst/>
          </a:prstGeom>
        </p:spPr>
      </p:pic>
      <p:pic>
        <p:nvPicPr>
          <p:cNvPr id="16" name="Grafik 15">
            <a:extLst>
              <a:ext uri="{FF2B5EF4-FFF2-40B4-BE49-F238E27FC236}">
                <a16:creationId xmlns:a16="http://schemas.microsoft.com/office/drawing/2014/main" id="{B961EB6A-3CAE-47E3-869C-24010A11CE15}"/>
              </a:ext>
            </a:extLst>
          </p:cNvPr>
          <p:cNvPicPr>
            <a:picLocks noChangeAspect="1"/>
          </p:cNvPicPr>
          <p:nvPr/>
        </p:nvPicPr>
        <p:blipFill>
          <a:blip r:embed="rId3"/>
          <a:stretch>
            <a:fillRect/>
          </a:stretch>
        </p:blipFill>
        <p:spPr>
          <a:xfrm>
            <a:off x="10806114" y="3468222"/>
            <a:ext cx="393094" cy="369310"/>
          </a:xfrm>
          <a:prstGeom prst="rect">
            <a:avLst/>
          </a:prstGeom>
        </p:spPr>
      </p:pic>
      <p:pic>
        <p:nvPicPr>
          <p:cNvPr id="18" name="Grafik 17">
            <a:extLst>
              <a:ext uri="{FF2B5EF4-FFF2-40B4-BE49-F238E27FC236}">
                <a16:creationId xmlns:a16="http://schemas.microsoft.com/office/drawing/2014/main" id="{FA931BD7-CA8F-41B3-99F7-163CAD06E54C}"/>
              </a:ext>
            </a:extLst>
          </p:cNvPr>
          <p:cNvPicPr>
            <a:picLocks noChangeAspect="1"/>
          </p:cNvPicPr>
          <p:nvPr/>
        </p:nvPicPr>
        <p:blipFill>
          <a:blip r:embed="rId3"/>
          <a:stretch>
            <a:fillRect/>
          </a:stretch>
        </p:blipFill>
        <p:spPr>
          <a:xfrm>
            <a:off x="10241041" y="4246418"/>
            <a:ext cx="393094" cy="369310"/>
          </a:xfrm>
          <a:prstGeom prst="rect">
            <a:avLst/>
          </a:prstGeom>
        </p:spPr>
      </p:pic>
      <p:pic>
        <p:nvPicPr>
          <p:cNvPr id="20" name="Grafik 19">
            <a:extLst>
              <a:ext uri="{FF2B5EF4-FFF2-40B4-BE49-F238E27FC236}">
                <a16:creationId xmlns:a16="http://schemas.microsoft.com/office/drawing/2014/main" id="{96B6A17F-8FDD-4CE5-B227-302862F6F53E}"/>
              </a:ext>
            </a:extLst>
          </p:cNvPr>
          <p:cNvPicPr>
            <a:picLocks noChangeAspect="1"/>
          </p:cNvPicPr>
          <p:nvPr/>
        </p:nvPicPr>
        <p:blipFill>
          <a:blip r:embed="rId3"/>
          <a:stretch>
            <a:fillRect/>
          </a:stretch>
        </p:blipFill>
        <p:spPr>
          <a:xfrm>
            <a:off x="9358933" y="4431073"/>
            <a:ext cx="393094" cy="369310"/>
          </a:xfrm>
          <a:prstGeom prst="rect">
            <a:avLst/>
          </a:prstGeom>
        </p:spPr>
      </p:pic>
    </p:spTree>
    <p:extLst>
      <p:ext uri="{BB962C8B-B14F-4D97-AF65-F5344CB8AC3E}">
        <p14:creationId xmlns:p14="http://schemas.microsoft.com/office/powerpoint/2010/main" val="3435590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7081DE-7616-47D4-B28C-D2C116A4E072}"/>
              </a:ext>
            </a:extLst>
          </p:cNvPr>
          <p:cNvSpPr>
            <a:spLocks noGrp="1"/>
          </p:cNvSpPr>
          <p:nvPr>
            <p:ph type="title"/>
          </p:nvPr>
        </p:nvSpPr>
        <p:spPr>
          <a:xfrm>
            <a:off x="252919" y="1123837"/>
            <a:ext cx="2947482" cy="4601183"/>
          </a:xfrm>
        </p:spPr>
        <p:txBody>
          <a:bodyPr>
            <a:normAutofit/>
          </a:bodyPr>
          <a:lstStyle/>
          <a:p>
            <a:r>
              <a:rPr lang="de-DE" dirty="0"/>
              <a:t>Therapie</a:t>
            </a:r>
          </a:p>
        </p:txBody>
      </p:sp>
      <p:sp>
        <p:nvSpPr>
          <p:cNvPr id="3" name="Inhaltsplatzhalter 2">
            <a:extLst>
              <a:ext uri="{FF2B5EF4-FFF2-40B4-BE49-F238E27FC236}">
                <a16:creationId xmlns:a16="http://schemas.microsoft.com/office/drawing/2014/main" id="{3274F043-A4BF-4180-8B18-96FFC6B0FC63}"/>
              </a:ext>
            </a:extLst>
          </p:cNvPr>
          <p:cNvSpPr>
            <a:spLocks noGrp="1"/>
          </p:cNvSpPr>
          <p:nvPr>
            <p:ph idx="1"/>
          </p:nvPr>
        </p:nvSpPr>
        <p:spPr>
          <a:xfrm>
            <a:off x="3869267" y="864108"/>
            <a:ext cx="7019312" cy="5120640"/>
          </a:xfrm>
        </p:spPr>
        <p:txBody>
          <a:bodyPr>
            <a:normAutofit/>
          </a:bodyPr>
          <a:lstStyle/>
          <a:p>
            <a:r>
              <a:rPr lang="de-DE" dirty="0"/>
              <a:t>Symptomatische Therapie</a:t>
            </a:r>
          </a:p>
          <a:p>
            <a:pPr lvl="1"/>
            <a:r>
              <a:rPr lang="de-DE" dirty="0"/>
              <a:t>Direkte Bekämpfung der Viren durch Medikamente ist nicht möglich</a:t>
            </a:r>
          </a:p>
          <a:p>
            <a:pPr lvl="1"/>
            <a:r>
              <a:rPr lang="de-DE" dirty="0"/>
              <a:t>Viruserkrankung </a:t>
            </a:r>
            <a:r>
              <a:rPr lang="de-DE" dirty="0">
                <a:sym typeface="Wingdings" panose="05000000000000000000" pitchFamily="2" charset="2"/>
              </a:rPr>
              <a:t> keine Antibiotika-Therapie</a:t>
            </a:r>
          </a:p>
          <a:p>
            <a:r>
              <a:rPr lang="de-DE" dirty="0">
                <a:sym typeface="Wingdings" panose="05000000000000000000" pitchFamily="2" charset="2"/>
              </a:rPr>
              <a:t>Ausreichende Flüssigkeitszufuhr</a:t>
            </a:r>
          </a:p>
          <a:p>
            <a:r>
              <a:rPr lang="de-DE" dirty="0">
                <a:sym typeface="Wingdings" panose="05000000000000000000" pitchFamily="2" charset="2"/>
              </a:rPr>
              <a:t>Auf fetthaltige Getränke verzichten</a:t>
            </a:r>
          </a:p>
          <a:p>
            <a:r>
              <a:rPr lang="de-DE" dirty="0">
                <a:sym typeface="Wingdings" panose="05000000000000000000" pitchFamily="2" charset="2"/>
              </a:rPr>
              <a:t>Besondere Hygienemaßnahmen</a:t>
            </a:r>
          </a:p>
          <a:p>
            <a:endParaRPr lang="de-DE" dirty="0"/>
          </a:p>
        </p:txBody>
      </p:sp>
      <p:sp>
        <p:nvSpPr>
          <p:cNvPr id="5" name="Foliennummernplatzhalter 4">
            <a:extLst>
              <a:ext uri="{FF2B5EF4-FFF2-40B4-BE49-F238E27FC236}">
                <a16:creationId xmlns:a16="http://schemas.microsoft.com/office/drawing/2014/main" id="{8886E13A-5514-47C2-8DC6-E2E75162F86F}"/>
              </a:ext>
            </a:extLst>
          </p:cNvPr>
          <p:cNvSpPr>
            <a:spLocks noGrp="1"/>
          </p:cNvSpPr>
          <p:nvPr>
            <p:ph type="sldNum" sz="quarter" idx="12"/>
          </p:nvPr>
        </p:nvSpPr>
        <p:spPr>
          <a:xfrm>
            <a:off x="10634135" y="6356350"/>
            <a:ext cx="1530927" cy="365125"/>
          </a:xfrm>
        </p:spPr>
        <p:txBody>
          <a:bodyPr>
            <a:normAutofit/>
          </a:bodyPr>
          <a:lstStyle/>
          <a:p>
            <a:pPr>
              <a:spcAft>
                <a:spcPts val="600"/>
              </a:spcAft>
            </a:pPr>
            <a:fld id="{D57F1E4F-1CFF-5643-939E-217C01CDF565}" type="slidenum">
              <a:rPr lang="en-US" smtClean="0"/>
              <a:pPr>
                <a:spcAft>
                  <a:spcPts val="600"/>
                </a:spcAft>
              </a:pPr>
              <a:t>6</a:t>
            </a:fld>
            <a:endParaRPr lang="en-US"/>
          </a:p>
        </p:txBody>
      </p:sp>
    </p:spTree>
    <p:extLst>
      <p:ext uri="{BB962C8B-B14F-4D97-AF65-F5344CB8AC3E}">
        <p14:creationId xmlns:p14="http://schemas.microsoft.com/office/powerpoint/2010/main" val="2217585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9C35E5-ECCD-4912-9272-2D9C1EE192EC}"/>
              </a:ext>
            </a:extLst>
          </p:cNvPr>
          <p:cNvSpPr>
            <a:spLocks noGrp="1"/>
          </p:cNvSpPr>
          <p:nvPr>
            <p:ph type="title"/>
          </p:nvPr>
        </p:nvSpPr>
        <p:spPr>
          <a:xfrm>
            <a:off x="252919" y="1123837"/>
            <a:ext cx="2947482" cy="4601183"/>
          </a:xfrm>
        </p:spPr>
        <p:txBody>
          <a:bodyPr>
            <a:normAutofit/>
          </a:bodyPr>
          <a:lstStyle/>
          <a:p>
            <a:r>
              <a:rPr lang="de-DE" dirty="0"/>
              <a:t>Prävention</a:t>
            </a:r>
          </a:p>
        </p:txBody>
      </p:sp>
      <p:sp>
        <p:nvSpPr>
          <p:cNvPr id="3" name="Inhaltsplatzhalter 2">
            <a:extLst>
              <a:ext uri="{FF2B5EF4-FFF2-40B4-BE49-F238E27FC236}">
                <a16:creationId xmlns:a16="http://schemas.microsoft.com/office/drawing/2014/main" id="{26B5F9FF-096E-40C4-97CA-763404468B01}"/>
              </a:ext>
            </a:extLst>
          </p:cNvPr>
          <p:cNvSpPr>
            <a:spLocks noGrp="1"/>
          </p:cNvSpPr>
          <p:nvPr>
            <p:ph idx="1"/>
          </p:nvPr>
        </p:nvSpPr>
        <p:spPr>
          <a:xfrm>
            <a:off x="3869267" y="864108"/>
            <a:ext cx="3585891" cy="5120640"/>
          </a:xfrm>
        </p:spPr>
        <p:txBody>
          <a:bodyPr>
            <a:normAutofit lnSpcReduction="10000"/>
          </a:bodyPr>
          <a:lstStyle/>
          <a:p>
            <a:r>
              <a:rPr lang="de-DE" dirty="0"/>
              <a:t>Schluckimpfung:</a:t>
            </a:r>
          </a:p>
          <a:p>
            <a:pPr lvl="1"/>
            <a:r>
              <a:rPr lang="de-DE" dirty="0"/>
              <a:t>Säuglinge ab 6 Wochen</a:t>
            </a:r>
          </a:p>
          <a:p>
            <a:pPr lvl="1"/>
            <a:r>
              <a:rPr lang="de-DE" dirty="0"/>
              <a:t>2-3 Impfdosen</a:t>
            </a:r>
          </a:p>
          <a:p>
            <a:pPr lvl="1"/>
            <a:r>
              <a:rPr lang="de-DE" dirty="0"/>
              <a:t>Mindestabstand von 4 Wochen</a:t>
            </a:r>
          </a:p>
          <a:p>
            <a:r>
              <a:rPr lang="de-DE" dirty="0"/>
              <a:t>Impfung schützt gegen schwere Verläufe und notwendige Krankenhausbehandlungen können verhindert werden</a:t>
            </a:r>
          </a:p>
          <a:p>
            <a:r>
              <a:rPr lang="de-DE" dirty="0"/>
              <a:t>Kann gleichzeitig mit anderen Impfungen verabreicht werden </a:t>
            </a:r>
          </a:p>
          <a:p>
            <a:r>
              <a:rPr lang="de-DE" dirty="0"/>
              <a:t>Verträglichkeit:</a:t>
            </a:r>
          </a:p>
          <a:p>
            <a:pPr lvl="1"/>
            <a:r>
              <a:rPr lang="de-DE" dirty="0"/>
              <a:t>Gut verträglich</a:t>
            </a:r>
          </a:p>
          <a:p>
            <a:pPr lvl="1"/>
            <a:r>
              <a:rPr lang="de-DE" dirty="0"/>
              <a:t>Vorrübergehendes Fieber, Durchfall, Erbrechen</a:t>
            </a:r>
          </a:p>
        </p:txBody>
      </p:sp>
      <p:pic>
        <p:nvPicPr>
          <p:cNvPr id="4" name="Grafik 3">
            <a:extLst>
              <a:ext uri="{FF2B5EF4-FFF2-40B4-BE49-F238E27FC236}">
                <a16:creationId xmlns:a16="http://schemas.microsoft.com/office/drawing/2014/main" id="{2563D52B-CDAA-463A-B2EC-153EB472B58B}"/>
              </a:ext>
            </a:extLst>
          </p:cNvPr>
          <p:cNvPicPr>
            <a:picLocks noChangeAspect="1"/>
          </p:cNvPicPr>
          <p:nvPr/>
        </p:nvPicPr>
        <p:blipFill>
          <a:blip r:embed="rId2"/>
          <a:stretch>
            <a:fillRect/>
          </a:stretch>
        </p:blipFill>
        <p:spPr>
          <a:xfrm>
            <a:off x="7818120" y="2269312"/>
            <a:ext cx="3474720" cy="2319375"/>
          </a:xfrm>
          <a:prstGeom prst="rect">
            <a:avLst/>
          </a:prstGeom>
        </p:spPr>
      </p:pic>
      <p:sp>
        <p:nvSpPr>
          <p:cNvPr id="5" name="Foliennummernplatzhalter 4">
            <a:extLst>
              <a:ext uri="{FF2B5EF4-FFF2-40B4-BE49-F238E27FC236}">
                <a16:creationId xmlns:a16="http://schemas.microsoft.com/office/drawing/2014/main" id="{A891C992-F359-4D52-BFBE-4A81BAB50D57}"/>
              </a:ext>
            </a:extLst>
          </p:cNvPr>
          <p:cNvSpPr>
            <a:spLocks noGrp="1"/>
          </p:cNvSpPr>
          <p:nvPr>
            <p:ph type="sldNum" sz="quarter" idx="12"/>
          </p:nvPr>
        </p:nvSpPr>
        <p:spPr>
          <a:xfrm>
            <a:off x="10634135" y="6356350"/>
            <a:ext cx="1530927" cy="365125"/>
          </a:xfrm>
        </p:spPr>
        <p:txBody>
          <a:bodyPr>
            <a:normAutofit/>
          </a:bodyPr>
          <a:lstStyle/>
          <a:p>
            <a:pPr>
              <a:spcAft>
                <a:spcPts val="600"/>
              </a:spcAft>
            </a:pPr>
            <a:fld id="{D57F1E4F-1CFF-5643-939E-217C01CDF565}" type="slidenum">
              <a:rPr lang="en-US" smtClean="0"/>
              <a:pPr>
                <a:spcAft>
                  <a:spcPts val="600"/>
                </a:spcAft>
              </a:pPr>
              <a:t>7</a:t>
            </a:fld>
            <a:endParaRPr lang="en-US"/>
          </a:p>
        </p:txBody>
      </p:sp>
    </p:spTree>
    <p:extLst>
      <p:ext uri="{BB962C8B-B14F-4D97-AF65-F5344CB8AC3E}">
        <p14:creationId xmlns:p14="http://schemas.microsoft.com/office/powerpoint/2010/main" val="630260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B79630-B763-4F49-952E-EE4BE159BDE5}"/>
              </a:ext>
            </a:extLst>
          </p:cNvPr>
          <p:cNvSpPr>
            <a:spLocks noGrp="1"/>
          </p:cNvSpPr>
          <p:nvPr>
            <p:ph type="title"/>
          </p:nvPr>
        </p:nvSpPr>
        <p:spPr/>
        <p:txBody>
          <a:bodyPr/>
          <a:lstStyle/>
          <a:p>
            <a:r>
              <a:rPr lang="de-DE" dirty="0"/>
              <a:t>Quellen</a:t>
            </a:r>
          </a:p>
        </p:txBody>
      </p:sp>
      <p:sp>
        <p:nvSpPr>
          <p:cNvPr id="3" name="Inhaltsplatzhalter 2">
            <a:extLst>
              <a:ext uri="{FF2B5EF4-FFF2-40B4-BE49-F238E27FC236}">
                <a16:creationId xmlns:a16="http://schemas.microsoft.com/office/drawing/2014/main" id="{679513A8-3EC4-4B85-987E-57883143AFF0}"/>
              </a:ext>
            </a:extLst>
          </p:cNvPr>
          <p:cNvSpPr>
            <a:spLocks noGrp="1"/>
          </p:cNvSpPr>
          <p:nvPr>
            <p:ph idx="1"/>
          </p:nvPr>
        </p:nvSpPr>
        <p:spPr/>
        <p:txBody>
          <a:bodyPr>
            <a:normAutofit/>
          </a:bodyPr>
          <a:lstStyle/>
          <a:p>
            <a:r>
              <a:rPr lang="de-DE" sz="1600" b="1" dirty="0"/>
              <a:t>Ommen</a:t>
            </a:r>
            <a:r>
              <a:rPr lang="de-DE" sz="1600" dirty="0"/>
              <a:t>, Oliver (o.J.): Polio- Impfung bei Kindern URL: </a:t>
            </a:r>
            <a:r>
              <a:rPr lang="de-DE" sz="1600" dirty="0">
                <a:hlinkClick r:id="rId2"/>
              </a:rPr>
              <a:t>https://www.impfen-info.de/impfempfehlungen/fuer-kinder-0-12-jahre/polio-kinderlaehmung.html</a:t>
            </a:r>
            <a:r>
              <a:rPr lang="de-DE" sz="1600" dirty="0"/>
              <a:t>, Aufruf am 20.07.2020</a:t>
            </a:r>
            <a:br>
              <a:rPr lang="de-DE" sz="1600" dirty="0"/>
            </a:br>
            <a:endParaRPr lang="de-DE" sz="1600" dirty="0"/>
          </a:p>
          <a:p>
            <a:r>
              <a:rPr lang="de-DE" sz="1600" b="1" dirty="0"/>
              <a:t>Seidel</a:t>
            </a:r>
            <a:r>
              <a:rPr lang="de-DE" sz="1600" dirty="0"/>
              <a:t>, Mira (2019): Polio URL: </a:t>
            </a:r>
            <a:r>
              <a:rPr lang="de-DE" sz="1600" dirty="0">
                <a:hlinkClick r:id="rId3"/>
              </a:rPr>
              <a:t>https://www.netdoktor.de/krankheiten/polio/</a:t>
            </a:r>
            <a:r>
              <a:rPr lang="de-DE" sz="1600" dirty="0"/>
              <a:t>, Aufruf am 20.07.2020</a:t>
            </a:r>
            <a:br>
              <a:rPr lang="de-DE" sz="1600" dirty="0"/>
            </a:br>
            <a:endParaRPr lang="de-DE" sz="1600" dirty="0"/>
          </a:p>
          <a:p>
            <a:r>
              <a:rPr lang="de-DE" sz="1600" b="1" dirty="0"/>
              <a:t>Seidel</a:t>
            </a:r>
            <a:r>
              <a:rPr lang="de-DE" sz="1600" dirty="0"/>
              <a:t>, Mira (2020): Polio-Impfung URL: </a:t>
            </a:r>
            <a:r>
              <a:rPr lang="de-DE" sz="1600" dirty="0">
                <a:hlinkClick r:id="rId4"/>
              </a:rPr>
              <a:t>https://www.netdoktor.de/krankheiten/polio/impfung/</a:t>
            </a:r>
            <a:r>
              <a:rPr lang="de-DE" sz="1600" dirty="0"/>
              <a:t>, Aufruf am 20.07.2020</a:t>
            </a:r>
          </a:p>
          <a:p>
            <a:endParaRPr lang="de-DE" dirty="0"/>
          </a:p>
        </p:txBody>
      </p:sp>
      <p:sp>
        <p:nvSpPr>
          <p:cNvPr id="5" name="Foliennummernplatzhalter 4">
            <a:extLst>
              <a:ext uri="{FF2B5EF4-FFF2-40B4-BE49-F238E27FC236}">
                <a16:creationId xmlns:a16="http://schemas.microsoft.com/office/drawing/2014/main" id="{9272A5F8-6B58-4982-B7F5-B47F4C1B68BD}"/>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2104058251"/>
      </p:ext>
    </p:extLst>
  </p:cSld>
  <p:clrMapOvr>
    <a:masterClrMapping/>
  </p:clrMapOvr>
</p:sld>
</file>

<file path=ppt/theme/theme1.xml><?xml version="1.0" encoding="utf-8"?>
<a:theme xmlns:a="http://schemas.openxmlformats.org/drawingml/2006/main" name="Rahmen">
  <a:themeElements>
    <a:clrScheme name="Grü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Rahmen">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Rahmen">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301</Words>
  <Application>Microsoft Office PowerPoint</Application>
  <PresentationFormat>Breitbild</PresentationFormat>
  <Paragraphs>57</Paragraphs>
  <Slides>8</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8</vt:i4>
      </vt:variant>
    </vt:vector>
  </HeadingPairs>
  <TitlesOfParts>
    <vt:vector size="13" baseType="lpstr">
      <vt:lpstr>Calibri</vt:lpstr>
      <vt:lpstr>Corbel</vt:lpstr>
      <vt:lpstr>Noto Serif</vt:lpstr>
      <vt:lpstr>Wingdings 2</vt:lpstr>
      <vt:lpstr>Rahmen</vt:lpstr>
      <vt:lpstr>Rotaviren</vt:lpstr>
      <vt:lpstr>Inhalt</vt:lpstr>
      <vt:lpstr>Definition</vt:lpstr>
      <vt:lpstr>Verbreitung</vt:lpstr>
      <vt:lpstr>Symptome und Komplikationen</vt:lpstr>
      <vt:lpstr>Therapie</vt:lpstr>
      <vt:lpstr>Prävention</vt:lpstr>
      <vt:lpstr>Quellen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Rotaviren</dc:title>
  <dc:creator>Mona Nöltner</dc:creator>
  <cp:lastModifiedBy>Mona Nöltner</cp:lastModifiedBy>
  <cp:revision>1</cp:revision>
  <dcterms:created xsi:type="dcterms:W3CDTF">2020-08-10T11:32:34Z</dcterms:created>
  <dcterms:modified xsi:type="dcterms:W3CDTF">2020-08-10T11:37:56Z</dcterms:modified>
</cp:coreProperties>
</file>